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1000" r:id="rId2"/>
    <p:sldId id="1018" r:id="rId3"/>
    <p:sldId id="1104" r:id="rId4"/>
    <p:sldId id="263" r:id="rId5"/>
    <p:sldId id="1079" r:id="rId6"/>
    <p:sldId id="1080" r:id="rId7"/>
    <p:sldId id="1081" r:id="rId8"/>
    <p:sldId id="1082" r:id="rId9"/>
    <p:sldId id="1083" r:id="rId10"/>
    <p:sldId id="1076" r:id="rId11"/>
    <p:sldId id="1077" r:id="rId12"/>
    <p:sldId id="1078" r:id="rId13"/>
    <p:sldId id="947" r:id="rId14"/>
    <p:sldId id="955" r:id="rId15"/>
    <p:sldId id="989" r:id="rId16"/>
    <p:sldId id="990" r:id="rId17"/>
    <p:sldId id="1087" r:id="rId18"/>
    <p:sldId id="988" r:id="rId19"/>
    <p:sldId id="992" r:id="rId20"/>
    <p:sldId id="926" r:id="rId21"/>
    <p:sldId id="995" r:id="rId22"/>
    <p:sldId id="927" r:id="rId23"/>
    <p:sldId id="998" r:id="rId24"/>
    <p:sldId id="997" r:id="rId25"/>
    <p:sldId id="928" r:id="rId26"/>
    <p:sldId id="948" r:id="rId27"/>
    <p:sldId id="956" r:id="rId28"/>
    <p:sldId id="993" r:id="rId29"/>
    <p:sldId id="957" r:id="rId30"/>
    <p:sldId id="999" r:id="rId31"/>
    <p:sldId id="929" r:id="rId32"/>
    <p:sldId id="962" r:id="rId33"/>
    <p:sldId id="1084" r:id="rId34"/>
    <p:sldId id="1086" r:id="rId35"/>
    <p:sldId id="1085" r:id="rId36"/>
    <p:sldId id="1088" r:id="rId37"/>
    <p:sldId id="1089" r:id="rId38"/>
    <p:sldId id="1090" r:id="rId39"/>
    <p:sldId id="1091" r:id="rId40"/>
    <p:sldId id="1092" r:id="rId41"/>
    <p:sldId id="1093" r:id="rId42"/>
    <p:sldId id="1094" r:id="rId43"/>
    <p:sldId id="1103" r:id="rId44"/>
    <p:sldId id="1096" r:id="rId45"/>
    <p:sldId id="1095" r:id="rId46"/>
    <p:sldId id="1097" r:id="rId47"/>
    <p:sldId id="1098" r:id="rId48"/>
    <p:sldId id="1099" r:id="rId49"/>
    <p:sldId id="1100" r:id="rId50"/>
    <p:sldId id="1101" r:id="rId51"/>
    <p:sldId id="1102" r:id="rId52"/>
    <p:sldId id="11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8"/>
    <p:restoredTop sz="96327"/>
  </p:normalViewPr>
  <p:slideViewPr>
    <p:cSldViewPr snapToGrid="0">
      <p:cViewPr varScale="1">
        <p:scale>
          <a:sx n="279" d="100"/>
          <a:sy n="279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292b3d1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292b3d1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042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2VCOqfoBPxJpSo6jWTnQY83Qgc81UuC?usp=sharing" TargetMode="External"/><Relationship Id="rId7" Type="http://schemas.openxmlformats.org/officeDocument/2006/relationships/hyperlink" Target="https://colab.research.google.com/drive/1Oyrv4of7gxLz_TCgEuGE_LJpjy3jjabS?usp=sharing" TargetMode="External"/><Relationship Id="rId2" Type="http://schemas.openxmlformats.org/officeDocument/2006/relationships/hyperlink" Target="https://kwchurch.github.io/teaching/2023-fall/CS6120/assignments/assignment.02/HuggingFace_pipelines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lab.research.google.com/github/huggingface/notebooks/blob/main/transformers_doc/en/pytorch/sequence_classification.ipynb" TargetMode="External"/><Relationship Id="rId5" Type="http://schemas.openxmlformats.org/officeDocument/2006/relationships/hyperlink" Target="https://huggingface.co/docs/transformers/tasks/sequence_classification" TargetMode="External"/><Relationship Id="rId4" Type="http://schemas.openxmlformats.org/officeDocument/2006/relationships/hyperlink" Target="https://colab.research.google.com/drive/1N-Nbu6c1EOemGXPk3G-zpnw2GxAZnQ3a?usp=shar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luebenchmark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hyperlink" Target="https://colab.research.google.com/drive/1Oyrv4of7gxLz_TCgEuGE_LJpjy3jjabS?usp=shar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hyperlink" Target="https://colab.research.google.com/drive/1Oyrv4of7gxLz_TCgEuGE_LJpjy3jjabS?usp=shar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huggingface.co/learn/nlp-course/chapter3/3?fw=p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gradient-descent-algorithm-python" TargetMode="External"/><Relationship Id="rId2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en.wikipedia.org/wiki/Newton%27s_method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en.wikipedia.org/wiki/Hill_climb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alammar.github.io/visualizing-neural-machine-translation-mechanics-of-seq2seq-models-with-attention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huggingface.co/learn/nlp-course/chapter3/3?fw=p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insideaiml.com/blog/LossFunctions-in-Deep-Learning-1025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tint.2023.103971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yrv4of7gxLz_TCgEuGE_LJpjy3jjabS?usp=sharing" TargetMode="External"/><Relationship Id="rId2" Type="http://schemas.openxmlformats.org/officeDocument/2006/relationships/hyperlink" Target="https://github.com/huggingface/transformers/blob/main/examples/pytorch/text-classification/run_glue.p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huggingface/transformers/blob/main/examples/pytorch/text-classification/run_glue_no_trainer.py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huggingface/transformers/blob/main/examples/pytorch/text-classification/run_glue_no_trainer.p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age.googleapis.com/bert_models/2018_10_18/cased_L-24_H-1024_A-16.zip" TargetMode="External"/><Relationship Id="rId3" Type="http://schemas.openxmlformats.org/officeDocument/2006/relationships/hyperlink" Target="https://storage.googleapis.com/bert_models/2019_05_30/wwm_uncased_L-24_H-1024_A-16.zip" TargetMode="External"/><Relationship Id="rId7" Type="http://schemas.openxmlformats.org/officeDocument/2006/relationships/hyperlink" Target="https://storage.googleapis.com/bert_models/2018_10_18/cased_L-12_H-768_A-12.zip" TargetMode="External"/><Relationship Id="rId2" Type="http://schemas.openxmlformats.org/officeDocument/2006/relationships/hyperlink" Target="https://github.com/google-research/bert#pre-trained-mod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age.googleapis.com/bert_models/2018_10_18/uncased_L-24_H-1024_A-16.zip" TargetMode="External"/><Relationship Id="rId5" Type="http://schemas.openxmlformats.org/officeDocument/2006/relationships/hyperlink" Target="https://storage.googleapis.com/bert_models/2018_10_18/uncased_L-12_H-768_A-12.zip" TargetMode="External"/><Relationship Id="rId4" Type="http://schemas.openxmlformats.org/officeDocument/2006/relationships/hyperlink" Target="https://storage.googleapis.com/bert_models/2019_05_30/wwm_cased_L-24_H-1024_A-16.zip" TargetMode="External"/><Relationship Id="rId9" Type="http://schemas.openxmlformats.org/officeDocument/2006/relationships/hyperlink" Target="https://storage.googleapis.com/bert_models/2018_11_23/multi_cased_L-12_H-768_A-12.zip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google-research/bert#pre-trained-model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2VCOqfoBPxJpSo6jWTnQY83Qgc81UuC?usp=sharing" TargetMode="External"/><Relationship Id="rId7" Type="http://schemas.openxmlformats.org/officeDocument/2006/relationships/hyperlink" Target="https://colab.research.google.com/drive/1Oyrv4of7gxLz_TCgEuGE_LJpjy3jjabS?usp=sharing" TargetMode="External"/><Relationship Id="rId2" Type="http://schemas.openxmlformats.org/officeDocument/2006/relationships/hyperlink" Target="https://kwchurch.github.io/teaching/2023-fall/CS6120/assignments/assignment.02/HuggingFace_pipelines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lab.research.google.com/github/huggingface/notebooks/blob/main/transformers_doc/en/pytorch/sequence_classification.ipynb" TargetMode="External"/><Relationship Id="rId5" Type="http://schemas.openxmlformats.org/officeDocument/2006/relationships/hyperlink" Target="https://huggingface.co/docs/transformers/tasks/sequence_classification" TargetMode="External"/><Relationship Id="rId4" Type="http://schemas.openxmlformats.org/officeDocument/2006/relationships/hyperlink" Target="https://colab.research.google.com/drive/1N-Nbu6c1EOemGXPk3G-zpnw2GxAZnQ3a?usp=shar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google-research/bert#pre-trained-model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lab.research.google.com/drive/1N-Nbu6c1EOemGXPk3G-zpnw2GxAZnQ3a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9-3007.pdf" TargetMode="External"/><Relationship Id="rId2" Type="http://schemas.openxmlformats.org/officeDocument/2006/relationships/hyperlink" Target="https://arxiv.org/pdf/1904.0267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rxiv.org/pdf/1906.04341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8C57-9447-7D8A-F6D3-04E1CB90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549DE-7E1D-CBDE-A139-9284BA567C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C3EB8-DCE6-8B8A-4A8A-0668D4E64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D4C87-2392-E072-C97C-0ADD0169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5FB4E-C64B-D2E2-E82A-4D7CDE4B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D2F16-2334-0983-0578-8C227347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02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BBB89-E119-06F7-8C69-BBF6A280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36EEE-080B-A191-4E76-936C878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0BF68-1329-C15F-4D1F-E0366235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451FA-751D-0223-AE77-FDE6B93B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22535-CCE4-2065-FB04-04FE0C30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1EBF5-FFEC-4ABD-DECE-B2DD63D1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5FFD9-F411-84CF-A882-E8A3229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A362-43D8-83F4-A31C-F8BAF02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9442-68C1-59E1-C917-7B9FE5AE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C3564-2887-046C-3924-A3FB9224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EF66F-0EEC-354E-F643-3A3EAC94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1B738-9F28-6DB1-0FDC-F7BAE16A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145C8E-4E85-C31E-D696-309C2C83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in </a:t>
            </a:r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>
                <a:hlinkClick r:id="rId2"/>
              </a:rPr>
              <a:t>colab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81F23-DBBE-8225-9E76-1C8CABA1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88846-58FF-55DB-24EA-0A6C81A3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0DF7F-6316-55CE-C101-2D6B34E0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1FAA1BD-BB5A-F0BF-0EF3-10E56C14AF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16609" y="1391026"/>
            <a:ext cx="10905642" cy="6044968"/>
          </a:xfrm>
        </p:spPr>
      </p:pic>
    </p:spTree>
    <p:extLst>
      <p:ext uri="{BB962C8B-B14F-4D97-AF65-F5344CB8AC3E}">
        <p14:creationId xmlns:p14="http://schemas.microsoft.com/office/powerpoint/2010/main" val="402444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1B4B-3E37-8B3D-30D8-B2928C19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AA0E4-9B98-CDF7-A106-100D60A6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1EC9-93C9-1661-610D-B486549B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BD65C8-0861-A49F-16A9-FB8B028B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056D-A2EC-AF5D-3C4B-173DF902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FAF1-75B7-3A46-61CD-C9DCD06DF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Assignment 2: </a:t>
            </a:r>
            <a:r>
              <a:rPr lang="en-US" dirty="0">
                <a:hlinkClick r:id="rId2"/>
              </a:rPr>
              <a:t>HuggingFace Pipelines</a:t>
            </a:r>
            <a:endParaRPr lang="en-US" dirty="0"/>
          </a:p>
          <a:p>
            <a:r>
              <a:rPr lang="en-US" dirty="0"/>
              <a:t>Background Material</a:t>
            </a:r>
          </a:p>
          <a:p>
            <a:r>
              <a:rPr lang="en-US" dirty="0"/>
              <a:t>Old Business</a:t>
            </a:r>
          </a:p>
          <a:p>
            <a:pPr lvl="1"/>
            <a:r>
              <a:rPr lang="en-US" dirty="0">
                <a:hlinkClick r:id="rId3"/>
              </a:rPr>
              <a:t>Colab</a:t>
            </a:r>
            <a:endParaRPr lang="en-US" dirty="0"/>
          </a:p>
          <a:p>
            <a:pPr lvl="1"/>
            <a:r>
              <a:rPr lang="en-US" dirty="0"/>
              <a:t>Deep Nets: Inference</a:t>
            </a:r>
          </a:p>
          <a:p>
            <a:pPr lvl="2"/>
            <a:r>
              <a:rPr lang="en-US" dirty="0"/>
              <a:t>Classification &amp; Regression</a:t>
            </a:r>
          </a:p>
          <a:p>
            <a:pPr lvl="2"/>
            <a:r>
              <a:rPr lang="en-US" dirty="0"/>
              <a:t>Anything </a:t>
            </a:r>
            <a:r>
              <a:rPr lang="en-US" dirty="0">
                <a:sym typeface="Wingdings" pitchFamily="2" charset="2"/>
              </a:rPr>
              <a:t> Vector</a:t>
            </a:r>
          </a:p>
          <a:p>
            <a:pPr lvl="2"/>
            <a:r>
              <a:rPr lang="en-US" dirty="0">
                <a:sym typeface="Wingdings" pitchFamily="2" charset="2"/>
              </a:rPr>
              <a:t>Machine Translation</a:t>
            </a:r>
          </a:p>
          <a:p>
            <a:pPr lvl="2"/>
            <a:r>
              <a:rPr lang="en-US" dirty="0">
                <a:sym typeface="Wingdings" pitchFamily="2" charset="2"/>
              </a:rPr>
              <a:t>Fill Mask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80E49-26D2-06D0-9424-C0CD26471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Business</a:t>
            </a:r>
          </a:p>
          <a:p>
            <a:pPr lvl="1"/>
            <a:r>
              <a:rPr lang="en-US" dirty="0" err="1">
                <a:hlinkClick r:id="rId4"/>
              </a:rPr>
              <a:t>bertviz</a:t>
            </a:r>
            <a:endParaRPr lang="en-US" dirty="0"/>
          </a:p>
          <a:p>
            <a:pPr lvl="1"/>
            <a:r>
              <a:rPr lang="en-US" dirty="0"/>
              <a:t>Deep Nets: Fine-Tuning</a:t>
            </a:r>
          </a:p>
          <a:p>
            <a:pPr lvl="2"/>
            <a:r>
              <a:rPr lang="en-US" dirty="0"/>
              <a:t>Easy: inference</a:t>
            </a:r>
          </a:p>
          <a:p>
            <a:pPr lvl="2"/>
            <a:r>
              <a:rPr lang="en-US" dirty="0"/>
              <a:t>Hard: pre-training</a:t>
            </a:r>
          </a:p>
          <a:p>
            <a:pPr lvl="2"/>
            <a:r>
              <a:rPr lang="en-US" dirty="0"/>
              <a:t>Not too hard: fine-tuning</a:t>
            </a:r>
          </a:p>
          <a:p>
            <a:pPr lvl="1"/>
            <a:r>
              <a:rPr lang="en-US" dirty="0"/>
              <a:t>Code: </a:t>
            </a:r>
            <a:r>
              <a:rPr lang="en-US" dirty="0" err="1"/>
              <a:t>colab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HuggingFace Tutorial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HuggingFace Colab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run glue example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B8B9-EBB1-6301-2A45-410A07FE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BC96-320E-CF19-77F7-D4016564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B7A4-301E-C6B3-C847-28ECF2E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68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B345-271E-74F0-876F-6D7C319C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F2354-6030-6824-13A2-F734F3CD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BDDA-618F-0E53-0667-8A61FA7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EDDAFF-D10D-9E3A-AC90-3CA282DE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F76B3-F302-92DF-2A93-5BFD3B5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C724F-E0AB-7AFE-C419-8F176B7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FB05-A8B6-4E9B-7A98-33661772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1940-C684-683A-BBFD-6F680B4A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37C-60A4-CD70-A863-77B2F78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2AE6-577D-AA04-0520-F2553031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D771-4795-10C4-FFDF-4416241B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E32B-AAFE-CCB0-1606-6858A71F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656-4324-8752-DDDD-46B82E7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BA72-6C81-3C48-ACDC-51631665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0F361-9562-7F41-02D7-5805E809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2842D-4CE6-BC1C-17BF-9EBF958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95FF-B196-00ED-E562-653FF62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716-63BA-EA48-202D-76F08F23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EB95-F3A7-F6AE-FDF7-378A7EE8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78BC-89E0-3927-EA9B-547B078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9CCBC6F-7197-8F63-EE4C-D639897D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https://gluebenchmark.com/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63BC36B-B109-9C1A-3696-F7DAF62D1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1518" y="1825625"/>
            <a:ext cx="5588964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15FEF-4E97-1D27-32C6-68D182991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2120C-CB3C-34F2-8A3C-3167FC74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BBA3D-8A2F-2A7B-A4EC-75009BA2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0128D6-2E06-5CFE-A674-A14CC4E8F5DE}"/>
              </a:ext>
            </a:extLst>
          </p:cNvPr>
          <p:cNvSpPr txBox="1"/>
          <p:nvPr/>
        </p:nvSpPr>
        <p:spPr>
          <a:xfrm>
            <a:off x="3048381" y="3244334"/>
            <a:ext cx="609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6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B1479-69B6-13A8-1BFC-0D5FE432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05CD-1575-1ABF-9130-398C3B82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054-C1DC-B25C-B146-46F31622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47203-816B-6849-4014-CF1F94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29BC-EBB5-4580-7EAE-7149852F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8AE-4265-F0CA-CFB3-B089FE92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AA68FE-9833-BCB1-D2A2-50CBC392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/>
              <a:t>run_glue.py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colab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BF8F28-A4A5-CC50-7BC9-33468BD54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GFT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2575059-379B-35F0-4588-6FCB42A63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507522-F6D2-424E-E293-5EF6819B9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https://github.com/huggingface/transformers/blob/main/examples/pytorch/text-classification/README.md</a:t>
            </a: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B9FC-B643-7D3A-D778-D8E0E2B9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BBF5D-CB00-1748-D000-0BC1ED14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66B71-77E2-8BAA-BABC-8424C23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4ACB5-C95D-A448-732E-AEE4D242AB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05075" y="2505075"/>
            <a:ext cx="4717438" cy="3684588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7924343"/>
                  </p:ext>
                </p:extLst>
              </p:nvPr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7924343"/>
                  </p:ext>
                </p:extLst>
              </p:nvPr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103226" r="-712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196875" r="-712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306452" r="-712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331579" r="-712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529032" r="-712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609375" r="-71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732258" r="-71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832258" r="-71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4567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AA68FE-9833-BCB1-D2A2-50CBC392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/>
              <a:t>run_glue.py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colab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BF8F28-A4A5-CC50-7BC9-33468BD54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GFT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2575059-379B-35F0-4588-6FCB42A63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507522-F6D2-424E-E293-5EF6819B9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https://github.com/huggingface/transformers/blob/main/examples/pytorch/text-classification/README.md</a:t>
            </a: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B9FC-B643-7D3A-D778-D8E0E2B9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BBF5D-CB00-1748-D000-0BC1ED14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66B71-77E2-8BAA-BABC-8424C23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03226" r="-712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96875" r="-712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06452" r="-712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31579" r="-712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529032" r="-712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609375" r="-71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732258" r="-71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832258" r="-71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81BA4D3-7FB5-DAC4-9771-47494255EF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664083"/>
            <a:ext cx="5183188" cy="3366572"/>
          </a:xfrm>
        </p:spPr>
      </p:pic>
    </p:spTree>
    <p:extLst>
      <p:ext uri="{BB962C8B-B14F-4D97-AF65-F5344CB8AC3E}">
        <p14:creationId xmlns:p14="http://schemas.microsoft.com/office/powerpoint/2010/main" val="802776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7DE2B-C20A-9914-ABED-2BFCA7E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C6962-AAF8-8FBF-8DE9-FF409308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8488A-7645-9D62-B735-6C60F992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6A6BE4-ACA2-B767-7B35-D3DDA1D977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2103" y="2496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Trainer</a:t>
            </a:r>
            <a:br>
              <a:rPr lang="en-US" dirty="0"/>
            </a:br>
            <a:r>
              <a:rPr lang="en-US" sz="3200" dirty="0">
                <a:hlinkClick r:id="rId2"/>
              </a:rPr>
              <a:t>https://huggingface.co/learn/nlp-course/chapter3/3?fw=pt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18" name="Picture 17" descr="A computer code with text&#10;&#10;Description automatically generated">
            <a:extLst>
              <a:ext uri="{FF2B5EF4-FFF2-40B4-BE49-F238E27FC236}">
                <a16:creationId xmlns:a16="http://schemas.microsoft.com/office/drawing/2014/main" id="{A3E63920-612F-67C3-6F58-AA9A6001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109D16-A796-9873-EB67-EA8AD31B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6" y="5114510"/>
            <a:ext cx="6625570" cy="780012"/>
          </a:xfrm>
          <a:prstGeom prst="rect">
            <a:avLst/>
          </a:prstGeom>
        </p:spPr>
      </p:pic>
      <p:pic>
        <p:nvPicPr>
          <p:cNvPr id="22" name="Picture 21" descr="A close-up of a text&#10;&#10;Description automatically generated">
            <a:extLst>
              <a:ext uri="{FF2B5EF4-FFF2-40B4-BE49-F238E27FC236}">
                <a16:creationId xmlns:a16="http://schemas.microsoft.com/office/drawing/2014/main" id="{7EF31620-C317-AB2B-F7E9-A3E356C22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8CE0E30-86E5-534E-B06E-2C0426FE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9" y="1690688"/>
            <a:ext cx="6738372" cy="3249110"/>
          </a:xfrm>
          <a:prstGeom prst="rect">
            <a:avLst/>
          </a:prstGeom>
        </p:spPr>
      </p:pic>
      <p:pic>
        <p:nvPicPr>
          <p:cNvPr id="25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99D2CA97-937D-5D5B-CC15-F8A20B924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DE53-64BB-79AB-6CDB-B4CF8471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https://en.wikipedia.org/wiki/Stochastic_gradient_descent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https://realpython.com/gradient-descent-algorithm-python</a:t>
            </a:r>
            <a:r>
              <a:rPr lang="en-US" sz="3200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C632BA3-F820-DEB5-682F-F21834304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738757"/>
            <a:ext cx="5567172" cy="45211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8156-763C-159A-86BF-3DCACA7C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FB6D-B32D-30BF-D017-8ABA93AA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DBED-9F0E-FCE4-A6BA-E3BA021F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FCB2-C9DB-3009-022F-A85B26F8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https://en.wikipedia.org/wiki/Newton%27s_method</a:t>
            </a:r>
            <a:r>
              <a:rPr lang="en-US" sz="3600" dirty="0"/>
              <a:t> </a:t>
            </a:r>
          </a:p>
        </p:txBody>
      </p:sp>
      <p:pic>
        <p:nvPicPr>
          <p:cNvPr id="8" name="Content Placeholder 7" descr="A screenshot of a math method&#10;&#10;Description automatically generated">
            <a:extLst>
              <a:ext uri="{FF2B5EF4-FFF2-40B4-BE49-F238E27FC236}">
                <a16:creationId xmlns:a16="http://schemas.microsoft.com/office/drawing/2014/main" id="{F9C401B8-8B26-E1B3-750A-359236231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2850" y="1345564"/>
            <a:ext cx="6053165" cy="48550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FC81A-9D27-B91C-9E39-3591B0AE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A264-3D6D-104A-B16F-AB7B238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DBC74-CDF8-5C10-FC9E-97DEED8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6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864-B54B-315E-A152-E665F481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https://en.wikipedia.org/wiki/Hill_climbing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DD236B6-BBE1-C738-0B1A-1D6F69D0A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111" y="1537589"/>
            <a:ext cx="684480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19031-3DD3-FA05-4E36-8C830D0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F88BE-19EA-2639-5AF8-9C1858EA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4827-2463-9AE7-2368-6B78D63E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1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300" y="838499"/>
            <a:ext cx="5376765" cy="54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5866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i="1" dirty="0"/>
              <a:t>Attention</a:t>
            </a:r>
            <a:r>
              <a:rPr lang="en" dirty="0"/>
              <a:t> used to be called </a:t>
            </a:r>
            <a:r>
              <a:rPr lang="en" i="1" dirty="0"/>
              <a:t>Alignment</a:t>
            </a:r>
            <a:endParaRPr i="1"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0" y="1536633"/>
            <a:ext cx="6944868" cy="28479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Attention is just another learned parameter, a number for each encoder hidden layer for each decoding step, </a:t>
            </a:r>
            <a:r>
              <a:rPr lang="en" sz="2133" dirty="0" err="1"/>
              <a:t>softmaxed</a:t>
            </a:r>
            <a:r>
              <a:rPr lang="en" sz="2133" dirty="0"/>
              <a:t> to be between 0 and 1</a:t>
            </a:r>
            <a:endParaRPr sz="2133" dirty="0"/>
          </a:p>
          <a:p>
            <a:pPr indent="-440256">
              <a:spcBef>
                <a:spcPts val="1333"/>
              </a:spcBef>
              <a:spcAft>
                <a:spcPts val="1333"/>
              </a:spcAft>
              <a:buSzPts val="1600"/>
            </a:pPr>
            <a:r>
              <a:rPr lang="en" sz="2133" dirty="0"/>
              <a:t>At each decoding step, concatenate the current hidden layer with a combination of the attention-multiplied encoder hidden states, and pass this vector into a feedforward layer to get the output word at this step</a:t>
            </a:r>
            <a:endParaRPr sz="2133" dirty="0"/>
          </a:p>
        </p:txBody>
      </p:sp>
      <p:sp>
        <p:nvSpPr>
          <p:cNvPr id="101" name="Google Shape;101;p20"/>
          <p:cNvSpPr txBox="1"/>
          <p:nvPr/>
        </p:nvSpPr>
        <p:spPr>
          <a:xfrm>
            <a:off x="7638867" y="6264800"/>
            <a:ext cx="4553200" cy="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333" u="sng">
                <a:solidFill>
                  <a:schemeClr val="hlink"/>
                </a:solidFill>
                <a:hlinkClick r:id="rId4"/>
              </a:rPr>
              <a:t>https://jalammar.github.io/visualizing-neural-machine-translation-mechanics-of-seq2seq-models-with-attention/</a:t>
            </a:r>
            <a:r>
              <a:rPr lang="en" sz="1333"/>
              <a:t> </a:t>
            </a:r>
            <a:endParaRPr sz="133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7A2F7-3413-72A9-FE54-FE986A668D04}"/>
              </a:ext>
            </a:extLst>
          </p:cNvPr>
          <p:cNvSpPr txBox="1"/>
          <p:nvPr/>
        </p:nvSpPr>
        <p:spPr>
          <a:xfrm>
            <a:off x="155448" y="632549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slides from last year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7DE2B-C20A-9914-ABED-2BFCA7E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C6962-AAF8-8FBF-8DE9-FF409308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8488A-7645-9D62-B735-6C60F992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6A6BE4-ACA2-B767-7B35-D3DDA1D977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2103" y="2496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Trainer</a:t>
            </a:r>
            <a:br>
              <a:rPr lang="en-US" dirty="0"/>
            </a:br>
            <a:r>
              <a:rPr lang="en-US" sz="3200" dirty="0">
                <a:hlinkClick r:id="rId2"/>
              </a:rPr>
              <a:t>https://huggingface.co/learn/nlp-course/chapter3/3?fw=pt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18" name="Picture 17" descr="A computer code with text&#10;&#10;Description automatically generated">
            <a:extLst>
              <a:ext uri="{FF2B5EF4-FFF2-40B4-BE49-F238E27FC236}">
                <a16:creationId xmlns:a16="http://schemas.microsoft.com/office/drawing/2014/main" id="{A3E63920-612F-67C3-6F58-AA9A6001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109D16-A796-9873-EB67-EA8AD31B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6" y="5114510"/>
            <a:ext cx="6625570" cy="780012"/>
          </a:xfrm>
          <a:prstGeom prst="rect">
            <a:avLst/>
          </a:prstGeom>
        </p:spPr>
      </p:pic>
      <p:pic>
        <p:nvPicPr>
          <p:cNvPr id="22" name="Picture 21" descr="A close-up of a text&#10;&#10;Description automatically generated">
            <a:extLst>
              <a:ext uri="{FF2B5EF4-FFF2-40B4-BE49-F238E27FC236}">
                <a16:creationId xmlns:a16="http://schemas.microsoft.com/office/drawing/2014/main" id="{7EF31620-C317-AB2B-F7E9-A3E356C22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8CE0E30-86E5-534E-B06E-2C0426FE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9" y="1690688"/>
            <a:ext cx="6738372" cy="3249110"/>
          </a:xfrm>
          <a:prstGeom prst="rect">
            <a:avLst/>
          </a:prstGeom>
        </p:spPr>
      </p:pic>
      <p:pic>
        <p:nvPicPr>
          <p:cNvPr id="25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99D2CA97-937D-5D5B-CC15-F8A20B924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(Review)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A6AC-FC6E-00E4-6D12-47C9179C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v.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0A2B8-6B06-0440-5184-A06834CC2F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Training Step</a:t>
                </a:r>
              </a:p>
              <a:p>
                <a:pPr lvl="1"/>
                <a:r>
                  <a:rPr lang="en-US" dirty="0"/>
                  <a:t>Optimize loss in SGD</a:t>
                </a:r>
              </a:p>
              <a:p>
                <a:pPr lvl="1"/>
                <a:r>
                  <a:rPr lang="en-US" dirty="0"/>
                  <a:t>Requirement: </a:t>
                </a:r>
              </a:p>
              <a:p>
                <a:pPr lvl="2"/>
                <a:r>
                  <a:rPr lang="en-US" dirty="0"/>
                  <a:t>loss is differentiable</a:t>
                </a:r>
              </a:p>
              <a:p>
                <a:pPr lvl="1"/>
                <a:r>
                  <a:rPr lang="en-US" dirty="0"/>
                  <a:t>Users no longer need to know how to differentiate loss</a:t>
                </a:r>
              </a:p>
              <a:p>
                <a:pPr lvl="2"/>
                <a:r>
                  <a:rPr lang="en-US" dirty="0"/>
                  <a:t>with modern frameworks:</a:t>
                </a:r>
              </a:p>
              <a:p>
                <a:pPr lvl="2"/>
                <a:r>
                  <a:rPr lang="en-US" dirty="0" err="1"/>
                  <a:t>pytorch</a:t>
                </a:r>
                <a:r>
                  <a:rPr lang="en-US" dirty="0"/>
                  <a:t>, </a:t>
                </a:r>
                <a:r>
                  <a:rPr lang="en-US" dirty="0" err="1"/>
                  <a:t>tensorflow</a:t>
                </a:r>
                <a:endParaRPr lang="en-US" dirty="0"/>
              </a:p>
              <a:p>
                <a:r>
                  <a:rPr lang="en-US" dirty="0"/>
                  <a:t>Evaluation Step</a:t>
                </a:r>
              </a:p>
              <a:p>
                <a:pPr lvl="1"/>
                <a:r>
                  <a:rPr lang="en-US" dirty="0"/>
                  <a:t>Use metric to score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Ideally,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metric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0A2B8-6B06-0440-5184-A06834CC2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104EF-E7A5-F197-E586-BFB0335B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FD3CA-DCC3-7885-54D2-0FE58348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A2BB-8A94-C7FD-630C-C9568424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968FD-4F56-881F-250D-4670D490C58A}"/>
              </a:ext>
            </a:extLst>
          </p:cNvPr>
          <p:cNvSpPr txBox="1"/>
          <p:nvPr/>
        </p:nvSpPr>
        <p:spPr>
          <a:xfrm>
            <a:off x="-15240" y="5910542"/>
            <a:ext cx="6964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https://github.com/huggingface/transformers/blob/main/examples/pytorch/text-classification/README.md</a:t>
            </a:r>
            <a:r>
              <a:rPr lang="en-US" sz="12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11D3336D-64D1-F212-6ADF-99D55C14190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4244932"/>
                  </p:ext>
                </p:extLst>
              </p:nvPr>
            </p:nvGraphicFramePr>
            <p:xfrm>
              <a:off x="6787006" y="68043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11D3336D-64D1-F212-6ADF-99D55C14190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4244932"/>
                  </p:ext>
                </p:extLst>
              </p:nvPr>
            </p:nvGraphicFramePr>
            <p:xfrm>
              <a:off x="6787006" y="68043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03226" r="-1068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96875" r="-1068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06452" r="-1068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31579" r="-1068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529032" r="-1068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609375" r="-106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732258" r="-1068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832258" r="-1068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0A94AB6A-7860-2830-6DBE-C9E8577B85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369598" y="3716211"/>
            <a:ext cx="4785826" cy="3176678"/>
          </a:xfr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234707F-7AD9-B0F1-6DD3-317BF36718AF}"/>
              </a:ext>
            </a:extLst>
          </p:cNvPr>
          <p:cNvSpPr/>
          <p:nvPr/>
        </p:nvSpPr>
        <p:spPr>
          <a:xfrm>
            <a:off x="3922776" y="6292196"/>
            <a:ext cx="3046053" cy="401358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988333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2DB5-BE31-9A38-283E-2B78350E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Functions in Deep Learning</a:t>
            </a:r>
            <a:br>
              <a:rPr lang="en-US" dirty="0"/>
            </a:br>
            <a:r>
              <a:rPr lang="en-US" sz="3100" dirty="0">
                <a:hlinkClick r:id="rId2"/>
              </a:rPr>
              <a:t>https://insideaiml.com/blog/LossFunctions-in-Deep-Learning-1025</a:t>
            </a:r>
            <a:r>
              <a:rPr lang="en-US" sz="3100" dirty="0"/>
              <a:t> </a:t>
            </a:r>
            <a:endParaRPr lang="en-US" dirty="0"/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EA1A5D-A108-56BA-0A6A-EB1529799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5781" y="1536631"/>
            <a:ext cx="4997619" cy="530974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F440A-1A56-EF9D-3F50-5E9A7A75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AAC3D-8DAF-3098-095B-69B714F5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5CFF6-E4F2-06A2-5FAD-358532A7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7C65-1CD6-7366-777E-FED26D9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2085" cy="1325563"/>
          </a:xfrm>
        </p:spPr>
        <p:txBody>
          <a:bodyPr/>
          <a:lstStyle/>
          <a:p>
            <a:r>
              <a:rPr lang="en-US" dirty="0"/>
              <a:t>Winograd Schema (GLUE WNLI)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EE2C-5D2D-B099-AF58-0E0F7987A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The trophy doesn't fit in the brown suitcase 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because it is too large.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What is too large?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A. The trophy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B. The suitcase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893DBD-7B08-041B-7360-6ACCF8774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4641" y="3261638"/>
            <a:ext cx="5181600" cy="3556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3EE6-5571-F5E0-013B-7D6B3A2E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B5D01-2920-EE69-32A0-F6ECF19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AAE5-10A5-B91A-D3BE-D8B08BC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F675C-04BB-7701-BF66-DCBB39911BDA}"/>
              </a:ext>
            </a:extLst>
          </p:cNvPr>
          <p:cNvSpPr txBox="1"/>
          <p:nvPr/>
        </p:nvSpPr>
        <p:spPr>
          <a:xfrm>
            <a:off x="1749395" y="6040421"/>
            <a:ext cx="50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https://doi.org/10.1016/j.artint.2023.103971</a:t>
            </a:r>
            <a:endParaRPr lang="en-US" dirty="0"/>
          </a:p>
        </p:txBody>
      </p:sp>
      <p:pic>
        <p:nvPicPr>
          <p:cNvPr id="11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B764A39-5AA1-2167-31AF-4ED364F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174" y="0"/>
            <a:ext cx="4785826" cy="317667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8D4F5C3-F784-2B8F-3B2A-210929B207A4}"/>
              </a:ext>
            </a:extLst>
          </p:cNvPr>
          <p:cNvSpPr/>
          <p:nvPr/>
        </p:nvSpPr>
        <p:spPr>
          <a:xfrm>
            <a:off x="5265392" y="2407687"/>
            <a:ext cx="1813619" cy="757703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012189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A61-889B-A644-DDDD-7F3D89A7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8508CD56-40E7-3D79-07E2-260266F1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13"/>
            <a:ext cx="5181600" cy="3916161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13D1-914F-FC72-C9AF-548BFB6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715" y="1825625"/>
            <a:ext cx="3376570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B865-FFDE-D9A7-A8E2-23387EFC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855F-12BE-47D6-7461-8B920DBE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CD0E-1461-EFFA-20C4-FDD772F8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(Review, again)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23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0099-F114-13FF-BD6F-CB92AB64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linkClick r:id="rId2"/>
              </a:rPr>
              <a:t>https://github.com/huggingface/transformers/blob/main/examples/pytorch/text-classification/run_glue.py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44E5C0B-DFB3-8472-E1E2-EEB036600E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SGD)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44E5C0B-DFB3-8472-E1E2-EEB036600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526E35B-5092-4A47-0611-594887E53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1681" y="3779902"/>
            <a:ext cx="5530521" cy="24608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8C348-1EB4-8816-9DBB-CEF240C9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A72E-C95A-A176-0363-B847D229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FD0DB-D2CB-720A-957D-D477460B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  <p:pic>
        <p:nvPicPr>
          <p:cNvPr id="12" name="Picture 1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0A2702D-E006-776A-C6F7-0BAAB9DBE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411" y="1690688"/>
            <a:ext cx="5542680" cy="3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4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2754-51F6-2FBD-B227-A7EB8288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https://github.com/huggingface/transformers/blob/main/examples/pytorch/text-classification/run_glue_no_trainer.py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78CAA-ED31-31C3-4EDD-BB0331AF21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trainer</a:t>
            </a:r>
          </a:p>
          <a:p>
            <a:pPr lvl="1"/>
            <a:r>
              <a:rPr lang="en-US" dirty="0"/>
              <a:t>649 lines of code</a:t>
            </a:r>
          </a:p>
          <a:p>
            <a:r>
              <a:rPr lang="en-US" dirty="0"/>
              <a:t>without trainer</a:t>
            </a:r>
          </a:p>
          <a:p>
            <a:pPr lvl="1"/>
            <a:r>
              <a:rPr lang="en-US" dirty="0"/>
              <a:t>665 lines of code</a:t>
            </a:r>
          </a:p>
          <a:p>
            <a:pPr lvl="1"/>
            <a:r>
              <a:rPr lang="en-US" dirty="0"/>
              <a:t>SGD is more obvious</a:t>
            </a:r>
          </a:p>
          <a:p>
            <a:pPr lvl="1"/>
            <a:endParaRPr lang="en-US" dirty="0"/>
          </a:p>
          <a:p>
            <a:r>
              <a:rPr lang="en-US" dirty="0"/>
              <a:t>in both cases,</a:t>
            </a:r>
          </a:p>
          <a:p>
            <a:pPr lvl="1"/>
            <a:r>
              <a:rPr lang="en-US" dirty="0"/>
              <a:t>the example is hardwired for GLUE</a:t>
            </a:r>
          </a:p>
          <a:p>
            <a:r>
              <a:rPr lang="en-US" dirty="0"/>
              <a:t>no clear distinction between</a:t>
            </a:r>
          </a:p>
          <a:p>
            <a:pPr lvl="1"/>
            <a:r>
              <a:rPr lang="en-US" dirty="0"/>
              <a:t>foreground: </a:t>
            </a:r>
          </a:p>
          <a:p>
            <a:pPr lvl="2"/>
            <a:r>
              <a:rPr lang="en-US" dirty="0"/>
              <a:t>GLUE-specific functionality</a:t>
            </a:r>
          </a:p>
          <a:p>
            <a:pPr lvl="3"/>
            <a:r>
              <a:rPr lang="en-US" dirty="0"/>
              <a:t>Names of tasks, loss, metric</a:t>
            </a:r>
          </a:p>
          <a:p>
            <a:pPr lvl="1"/>
            <a:r>
              <a:rPr lang="en-US" dirty="0"/>
              <a:t>background: </a:t>
            </a:r>
          </a:p>
          <a:p>
            <a:pPr lvl="2"/>
            <a:r>
              <a:rPr lang="en-US" dirty="0"/>
              <a:t>General </a:t>
            </a:r>
            <a:r>
              <a:rPr lang="en-US" dirty="0" err="1"/>
              <a:t>purposefunctionality</a:t>
            </a:r>
            <a:r>
              <a:rPr lang="en-US" dirty="0"/>
              <a:t> that applies to many/most classification problems</a:t>
            </a:r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1ECA168-4436-E911-ACD1-22C317709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3731" y="1825625"/>
            <a:ext cx="5098537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3DD1F-4AE1-05FE-70D5-4D40E322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8029D-7860-7813-75CA-F2BCFBCF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244B-797A-60CB-0333-4CC2188F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02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2754-51F6-2FBD-B227-A7EB8288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https://github.com/huggingface/transformers/blob/main/examples/pytorch/text-classification/run_glue_no_trainer.py</a:t>
            </a:r>
            <a:r>
              <a:rPr lang="en-US" sz="32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3DD1F-4AE1-05FE-70D5-4D40E322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8029D-7860-7813-75CA-F2BCFBCF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244B-797A-60CB-0333-4CC2188F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  <p:pic>
        <p:nvPicPr>
          <p:cNvPr id="12" name="Content Placeholder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BCA10CA-9B52-6632-92A1-053A7AB3C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2529"/>
            <a:ext cx="5181600" cy="3997530"/>
          </a:xfrm>
        </p:spPr>
      </p:pic>
      <p:pic>
        <p:nvPicPr>
          <p:cNvPr id="10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D64859-4B3D-C780-BE07-68BCB58A0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9731" y="1825625"/>
            <a:ext cx="5098537" cy="4351338"/>
          </a:xfrm>
        </p:spPr>
      </p:pic>
    </p:spTree>
    <p:extLst>
      <p:ext uri="{BB962C8B-B14F-4D97-AF65-F5344CB8AC3E}">
        <p14:creationId xmlns:p14="http://schemas.microsoft.com/office/powerpoint/2010/main" val="263931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A3AD06D-6033-BA90-5E8B-CE68634F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BERT Models</a:t>
            </a:r>
            <a:br>
              <a:rPr lang="en-US" dirty="0"/>
            </a:br>
            <a:r>
              <a:rPr lang="en-US" dirty="0">
                <a:hlinkClick r:id="rId2"/>
              </a:rPr>
              <a:t>https://github.com/google-research/bert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1A4696-CFC2-9F4B-E550-405D2B03A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Uncased (Whole Word Masking)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Cased (Whole Word Masking)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BERT-Base, Uncased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12-layer, 768-hidden, 12-heads, 110M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Uncased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BERT-Base, 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12-layer, 768-hidden, 12-heads , 110M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BERT-Base, Multilingual Cased (New, recommended)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104 languages, 12-layer, 768-hidden, 12-heads, 110M parameters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FAE4E-0D8B-D2D2-7472-77592422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E1AD5-09CD-3A1E-382B-2F9D5A89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C2F3A-5DBD-E51D-2551-B3B6B2AF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26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2051-A3A8-EC87-130E-2E93641D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Cola on Discovery</a:t>
            </a:r>
            <a:br>
              <a:rPr lang="en-US" dirty="0"/>
            </a:br>
            <a:r>
              <a:rPr lang="en-US" dirty="0"/>
              <a:t>#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CA93-E453-8EC4-B839-4675395C4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 load python/3.8.1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python3 -m pip install --user --upgrade pip 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python3 -m pip install --user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virtualenv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python3 </a:t>
            </a:r>
            <a:r>
              <a:rPr lang="en-US" sz="1600" dirty="0">
                <a:solidFill>
                  <a:srgbClr val="B00C0D"/>
                </a:solidFill>
                <a:effectLst/>
                <a:latin typeface="Menlo" panose="020B0609030804020204" pitchFamily="49" charset="0"/>
              </a:rPr>
              <a:t>-m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venv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$HOME/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venv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/transformers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source $HOME/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venv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/transformers/bin/activate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08304"/>
                </a:solidFill>
                <a:effectLst/>
                <a:latin typeface="Menlo" panose="020B0609030804020204" pitchFamily="49" charset="0"/>
              </a:rPr>
              <a:t>pip install --upgrade pip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cd /work/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/transformers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pip install -e .</a:t>
            </a:r>
          </a:p>
          <a:p>
            <a:pPr marL="0" indent="0">
              <a:buNone/>
            </a:pPr>
            <a:endParaRPr lang="en-US" sz="16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cd /work/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/transformers/examples/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pytorch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/text-classification/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pip install -r 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requirements.txt</a:t>
            </a:r>
            <a:endParaRPr lang="en-US" sz="16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pip install urllib3==1.26.6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A0A1-DDFB-963F-BFDA-7CF3BF62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CCC9-8BE0-EE2C-A000-9ED4BBBA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2F3B-7C9B-9B36-B2DC-78EA9F14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60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2051-A3A8-EC87-130E-2E93641D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Cola on Discovery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98B62E-3E0F-9AFE-E20F-4E10E61DE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9044" y="2837018"/>
            <a:ext cx="4706112" cy="375894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A0A1-DDFB-963F-BFDA-7CF3BF62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CCC9-8BE0-EE2C-A000-9ED4BBBA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2F3B-7C9B-9B36-B2DC-78EA9F14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51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9730041-1B5A-78E2-8D8E-E6EF9FB09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15728" cy="169481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</a:rPr>
              <a:t>outdir</a:t>
            </a:r>
            <a:r>
              <a:rPr lang="en-US" dirty="0">
                <a:solidFill>
                  <a:srgbClr val="090909"/>
                </a:solidFill>
                <a:effectLst/>
              </a:rPr>
              <a:t>=/</a:t>
            </a:r>
            <a:r>
              <a:rPr lang="en-US" b="1" dirty="0">
                <a:solidFill>
                  <a:srgbClr val="000000"/>
                </a:solidFill>
                <a:effectLst/>
              </a:rPr>
              <a:t>courses/CS6120.202410/</a:t>
            </a:r>
            <a:r>
              <a:rPr lang="en-US" dirty="0">
                <a:solidFill>
                  <a:srgbClr val="090909"/>
                </a:solidFill>
                <a:effectLst/>
              </a:rPr>
              <a:t>data/GLUE/</a:t>
            </a:r>
            <a:r>
              <a:rPr lang="en-US" dirty="0" err="1">
                <a:solidFill>
                  <a:srgbClr val="090909"/>
                </a:solidFill>
                <a:effectLst/>
              </a:rPr>
              <a:t>model_outputs</a:t>
            </a:r>
            <a:r>
              <a:rPr lang="en-US" dirty="0">
                <a:solidFill>
                  <a:srgbClr val="090909"/>
                </a:solidFill>
                <a:effectLst/>
              </a:rPr>
              <a:t>/cola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</a:rPr>
              <a:t>mkdir</a:t>
            </a:r>
            <a:r>
              <a:rPr lang="en-US" dirty="0">
                <a:solidFill>
                  <a:srgbClr val="090909"/>
                </a:solidFill>
                <a:effectLst/>
              </a:rPr>
              <a:t> -p $</a:t>
            </a:r>
            <a:r>
              <a:rPr lang="en-US" dirty="0" err="1">
                <a:solidFill>
                  <a:srgbClr val="090909"/>
                </a:solidFill>
                <a:effectLst/>
              </a:rPr>
              <a:t>outdir</a:t>
            </a:r>
            <a:endParaRPr lang="en-US" dirty="0">
              <a:solidFill>
                <a:srgbClr val="090909"/>
              </a:solidFill>
              <a:effectLst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</a:rPr>
              <a:t>dir</a:t>
            </a:r>
            <a:r>
              <a:rPr lang="en-US" dirty="0">
                <a:solidFill>
                  <a:srgbClr val="090909"/>
                </a:solidFill>
                <a:effectLst/>
              </a:rPr>
              <a:t>=/work/</a:t>
            </a:r>
            <a:r>
              <a:rPr lang="en-US" dirty="0" err="1">
                <a:solidFill>
                  <a:srgbClr val="090909"/>
                </a:solidFill>
                <a:effectLst/>
              </a:rPr>
              <a:t>k.church</a:t>
            </a:r>
            <a:r>
              <a:rPr lang="en-US" dirty="0">
                <a:solidFill>
                  <a:srgbClr val="090909"/>
                </a:solidFill>
                <a:effectLst/>
              </a:rPr>
              <a:t>/</a:t>
            </a:r>
            <a:r>
              <a:rPr lang="en-US" dirty="0" err="1">
                <a:solidFill>
                  <a:srgbClr val="090909"/>
                </a:solidFill>
                <a:effectLst/>
              </a:rPr>
              <a:t>githubs</a:t>
            </a:r>
            <a:r>
              <a:rPr lang="en-US" dirty="0">
                <a:solidFill>
                  <a:srgbClr val="090909"/>
                </a:solidFill>
                <a:effectLst/>
              </a:rPr>
              <a:t>/transformers/examples/</a:t>
            </a:r>
            <a:r>
              <a:rPr lang="en-US" dirty="0" err="1">
                <a:solidFill>
                  <a:srgbClr val="090909"/>
                </a:solidFill>
                <a:effectLst/>
              </a:rPr>
              <a:t>pytorch</a:t>
            </a:r>
            <a:r>
              <a:rPr lang="en-US" dirty="0">
                <a:solidFill>
                  <a:srgbClr val="090909"/>
                </a:solidFill>
                <a:effectLst/>
              </a:rPr>
              <a:t>/text-classification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</a:rPr>
              <a:t>cd $</a:t>
            </a:r>
            <a:r>
              <a:rPr lang="en-US" dirty="0" err="1">
                <a:solidFill>
                  <a:srgbClr val="090909"/>
                </a:solidFill>
                <a:effectLst/>
              </a:rPr>
              <a:t>outdir</a:t>
            </a:r>
            <a:endParaRPr lang="en-US" dirty="0">
              <a:solidFill>
                <a:srgbClr val="090909"/>
              </a:solidFill>
              <a:effectLst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</a:rPr>
              <a:t>sh</a:t>
            </a:r>
            <a:r>
              <a:rPr lang="en-US" dirty="0">
                <a:solidFill>
                  <a:srgbClr val="090909"/>
                </a:solidFill>
                <a:effectLst/>
              </a:rPr>
              <a:t> ./</a:t>
            </a:r>
            <a:r>
              <a:rPr lang="en-US" dirty="0" err="1">
                <a:solidFill>
                  <a:srgbClr val="090909"/>
                </a:solidFill>
                <a:effectLst/>
              </a:rPr>
              <a:t>cola.sh</a:t>
            </a:r>
            <a:endParaRPr lang="en-US" dirty="0">
              <a:solidFill>
                <a:srgbClr val="090909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12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8699B9A-955A-40EA-D407-4BD7855AA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35"/>
          <a:stretch/>
        </p:blipFill>
        <p:spPr>
          <a:xfrm>
            <a:off x="262309" y="3953827"/>
            <a:ext cx="6338135" cy="2402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CB9FBE-B588-A833-AD10-A145F1A350DE}"/>
              </a:ext>
            </a:extLst>
          </p:cNvPr>
          <p:cNvSpPr txBox="1"/>
          <p:nvPr/>
        </p:nvSpPr>
        <p:spPr>
          <a:xfrm>
            <a:off x="189247" y="3584495"/>
            <a:ext cx="404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https://github.com/google-research/bert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1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056D-A2EC-AF5D-3C4B-173DF902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FAF1-75B7-3A46-61CD-C9DCD06DF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Assignment 2: </a:t>
            </a:r>
            <a:r>
              <a:rPr lang="en-US" dirty="0">
                <a:hlinkClick r:id="rId2"/>
              </a:rPr>
              <a:t>HuggingFace Pipelines</a:t>
            </a:r>
            <a:endParaRPr lang="en-US" dirty="0"/>
          </a:p>
          <a:p>
            <a:r>
              <a:rPr lang="en-US" dirty="0"/>
              <a:t>Background Material</a:t>
            </a:r>
          </a:p>
          <a:p>
            <a:r>
              <a:rPr lang="en-US" dirty="0"/>
              <a:t>Old Business</a:t>
            </a:r>
          </a:p>
          <a:p>
            <a:pPr lvl="1"/>
            <a:r>
              <a:rPr lang="en-US" dirty="0">
                <a:hlinkClick r:id="rId3"/>
              </a:rPr>
              <a:t>Colab</a:t>
            </a:r>
            <a:endParaRPr lang="en-US" dirty="0"/>
          </a:p>
          <a:p>
            <a:pPr lvl="1"/>
            <a:r>
              <a:rPr lang="en-US" dirty="0"/>
              <a:t>Deep Nets: Inference</a:t>
            </a:r>
          </a:p>
          <a:p>
            <a:pPr lvl="2"/>
            <a:r>
              <a:rPr lang="en-US" dirty="0"/>
              <a:t>Classification &amp; Regression</a:t>
            </a:r>
          </a:p>
          <a:p>
            <a:pPr lvl="2"/>
            <a:r>
              <a:rPr lang="en-US" dirty="0"/>
              <a:t>Anything </a:t>
            </a:r>
            <a:r>
              <a:rPr lang="en-US" dirty="0">
                <a:sym typeface="Wingdings" pitchFamily="2" charset="2"/>
              </a:rPr>
              <a:t> Vector</a:t>
            </a:r>
          </a:p>
          <a:p>
            <a:pPr lvl="2"/>
            <a:r>
              <a:rPr lang="en-US" dirty="0">
                <a:sym typeface="Wingdings" pitchFamily="2" charset="2"/>
              </a:rPr>
              <a:t>Machine Translation</a:t>
            </a:r>
          </a:p>
          <a:p>
            <a:pPr lvl="2"/>
            <a:r>
              <a:rPr lang="en-US" dirty="0">
                <a:sym typeface="Wingdings" pitchFamily="2" charset="2"/>
              </a:rPr>
              <a:t>Fill Mask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80E49-26D2-06D0-9424-C0CD26471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Business</a:t>
            </a:r>
          </a:p>
          <a:p>
            <a:pPr lvl="1"/>
            <a:r>
              <a:rPr lang="en-US" dirty="0" err="1">
                <a:hlinkClick r:id="rId4"/>
              </a:rPr>
              <a:t>bertviz</a:t>
            </a:r>
            <a:endParaRPr lang="en-US" dirty="0"/>
          </a:p>
          <a:p>
            <a:pPr lvl="1"/>
            <a:r>
              <a:rPr lang="en-US" dirty="0"/>
              <a:t>Deep Nets: Fine-Tuning</a:t>
            </a:r>
          </a:p>
          <a:p>
            <a:pPr lvl="2"/>
            <a:r>
              <a:rPr lang="en-US" dirty="0"/>
              <a:t>Easy: inference</a:t>
            </a:r>
          </a:p>
          <a:p>
            <a:pPr lvl="2"/>
            <a:r>
              <a:rPr lang="en-US" dirty="0"/>
              <a:t>Hard: pre-training</a:t>
            </a:r>
          </a:p>
          <a:p>
            <a:pPr lvl="2"/>
            <a:r>
              <a:rPr lang="en-US" dirty="0"/>
              <a:t>Not too hard: fine-tuning</a:t>
            </a:r>
          </a:p>
          <a:p>
            <a:pPr lvl="1"/>
            <a:r>
              <a:rPr lang="en-US" dirty="0"/>
              <a:t>Code: </a:t>
            </a:r>
            <a:r>
              <a:rPr lang="en-US" dirty="0" err="1"/>
              <a:t>colab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HuggingFace Tutorial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HuggingFace Colab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run glue example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B8B9-EBB1-6301-2A45-410A07FE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BC96-320E-CF19-77F7-D4016564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B7A4-301E-C6B3-C847-28ECF2E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78EE-4D9A-2EE1-6E46-E18BE4E6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Smaller Models</a:t>
            </a:r>
            <a:br>
              <a:rPr lang="en-US" dirty="0"/>
            </a:br>
            <a:r>
              <a:rPr lang="en-US" dirty="0">
                <a:hlinkClick r:id="rId2"/>
              </a:rPr>
              <a:t>https://github.com/google-research/bert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FD463D-4232-33CF-DB55-7D93175FB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Trade-off: Costs v. Performance</a:t>
            </a:r>
          </a:p>
          <a:p>
            <a:r>
              <a:rPr lang="en-US" dirty="0"/>
              <a:t>Costs: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Power</a:t>
            </a:r>
          </a:p>
          <a:p>
            <a:r>
              <a:rPr lang="en-US" dirty="0"/>
              <a:t>Industry Practice</a:t>
            </a:r>
          </a:p>
          <a:p>
            <a:pPr lvl="1"/>
            <a:r>
              <a:rPr lang="en-US" dirty="0"/>
              <a:t>Train large models and then make them smaller (distillation)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1F491-AF8F-8A97-2BE5-DF870C38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3770D-FA46-5C88-53B6-733CFF2A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56333-8700-89B3-0F89-DCC32810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67D244B-A2BA-D4C2-D23D-22D9C5989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9655" y="1825625"/>
            <a:ext cx="5138689" cy="4351338"/>
          </a:xfrm>
        </p:spPr>
      </p:pic>
    </p:spTree>
    <p:extLst>
      <p:ext uri="{BB962C8B-B14F-4D97-AF65-F5344CB8AC3E}">
        <p14:creationId xmlns:p14="http://schemas.microsoft.com/office/powerpoint/2010/main" val="34573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467-E22A-A827-4EA2-34B484A0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layers, heads, etc.?</a:t>
            </a:r>
            <a:br>
              <a:rPr lang="en-US" dirty="0"/>
            </a:br>
            <a:r>
              <a:rPr lang="en-US" dirty="0" err="1">
                <a:hlinkClick r:id="rId2"/>
              </a:rPr>
              <a:t>colab</a:t>
            </a:r>
            <a:endParaRPr lang="en-US" dirty="0"/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35E194-94E0-A769-A141-EFF6F6FDE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1200" y="1825625"/>
            <a:ext cx="10429599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3D10F-FC15-65B6-E088-7D94E299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2028F-814C-C068-1399-46CF5EE6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9AB3D-3763-B9D4-DDED-8B299387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7416-F267-B993-A576-8A863498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Multiscale Visualization of Attention in the Transformer Model (</a:t>
            </a:r>
            <a:r>
              <a:rPr lang="en-US" dirty="0" err="1"/>
              <a:t>bertviz</a:t>
            </a:r>
            <a:r>
              <a:rPr lang="en-US" dirty="0"/>
              <a:t>)</a:t>
            </a:r>
            <a:br>
              <a:rPr lang="en-US" dirty="0">
                <a:hlinkClick r:id="rId2"/>
              </a:rPr>
            </a:br>
            <a:r>
              <a:rPr lang="en-US" dirty="0">
                <a:hlinkClick r:id="rId3"/>
              </a:rPr>
              <a:t>https://aclanthology.org/P19-3007.pdf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2C13F4E-ABC6-BF97-FB26-82D019EAA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50502" y="1825625"/>
            <a:ext cx="7890995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4BA2E-11A9-0B3D-004E-BA5A1C89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C372-EFB4-1BA8-D3CD-BE06C26E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8042-2A51-0F7E-3B76-D17C6FFB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9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9BA136-3DCA-60B9-CB50-36A72143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https://arxiv.org/pdf/1906.04341.pdf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collage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7ED56813-0384-84AB-6407-35FD95BFC9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0379" y="1825625"/>
            <a:ext cx="4657242" cy="4351338"/>
          </a:xfrm>
        </p:spPr>
      </p:pic>
      <p:pic>
        <p:nvPicPr>
          <p:cNvPr id="13" name="Content Placeholder 12" descr="A close-up of a paper&#10;&#10;Description automatically generated">
            <a:extLst>
              <a:ext uri="{FF2B5EF4-FFF2-40B4-BE49-F238E27FC236}">
                <a16:creationId xmlns:a16="http://schemas.microsoft.com/office/drawing/2014/main" id="{596CF830-97FC-987F-3266-A3E0B9CAD3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825625"/>
            <a:ext cx="5181600" cy="30435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2574-0501-E36C-BFC1-68FA16EB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A9AC-6C86-6D08-B158-2452E08B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E699-AB1D-11D4-A86E-B5CABE97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 descr="A close-up of a business card&#10;&#10;Description automatically generated">
            <a:extLst>
              <a:ext uri="{FF2B5EF4-FFF2-40B4-BE49-F238E27FC236}">
                <a16:creationId xmlns:a16="http://schemas.microsoft.com/office/drawing/2014/main" id="{A36BB287-9620-7888-8E89-00A5760C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338" y="5118557"/>
            <a:ext cx="4429125" cy="12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10347</TotalTime>
  <Words>3091</Words>
  <Application>Microsoft Macintosh PowerPoint</Application>
  <PresentationFormat>Widescreen</PresentationFormat>
  <Paragraphs>724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Cambria Math</vt:lpstr>
      <vt:lpstr>ElsevierGulliver</vt:lpstr>
      <vt:lpstr>ElsevierSans</vt:lpstr>
      <vt:lpstr>Menlo</vt:lpstr>
      <vt:lpstr>Wingdings</vt:lpstr>
      <vt:lpstr>Office Theme</vt:lpstr>
      <vt:lpstr>CS6120: Lecture 4</vt:lpstr>
      <vt:lpstr>Agenda</vt:lpstr>
      <vt:lpstr>https://gluebenchmark.com/ </vt:lpstr>
      <vt:lpstr>Attention used to be called Alignment</vt:lpstr>
      <vt:lpstr>Some BERT Models https://github.com/google-research/bert </vt:lpstr>
      <vt:lpstr>Smaller Models https://github.com/google-research/bert</vt:lpstr>
      <vt:lpstr>What do we mean by layers, heads, etc.? colab</vt:lpstr>
      <vt:lpstr>A Multiscale Visualization of Attention in the Transformer Model (bertviz) https://aclanthology.org/P19-3007.pdf </vt:lpstr>
      <vt:lpstr>https://arxiv.org/pdf/1906.04341.pdf </vt:lpstr>
      <vt:lpstr>Review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Datasets in HuggingFace colab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  <vt:lpstr>HuggingFace run_glue.py colab</vt:lpstr>
      <vt:lpstr>HuggingFace run_glue.py colab</vt:lpstr>
      <vt:lpstr>Trainer https://huggingface.co/learn/nlp-course/chapter3/3?fw=pt </vt:lpstr>
      <vt:lpstr>Steps</vt:lpstr>
      <vt:lpstr>https://en.wikipedia.org/wiki/Stochastic_gradient_descent https://realpython.com/gradient-descent-algorithm-python </vt:lpstr>
      <vt:lpstr>https://en.wikipedia.org/wiki/Newton%27s_method </vt:lpstr>
      <vt:lpstr>https://en.wikipedia.org/wiki/Hill_climbing </vt:lpstr>
      <vt:lpstr>Trainer https://huggingface.co/learn/nlp-course/chapter3/3?fw=pt </vt:lpstr>
      <vt:lpstr>Steps (Review)</vt:lpstr>
      <vt:lpstr>Metric v. Loss</vt:lpstr>
      <vt:lpstr>Loss Functions in Deep Learning https://insideaiml.com/blog/LossFunctions-in-Deep-Learning-1025 </vt:lpstr>
      <vt:lpstr>Winograd Schema (GLUE WNLI)</vt:lpstr>
      <vt:lpstr>Winograd Schema (GLUE WNLI)</vt:lpstr>
      <vt:lpstr>Steps (Review, again)</vt:lpstr>
      <vt:lpstr>https://github.com/huggingface/transformers/blob/main/examples/pytorch/text-classification/run_glue.py </vt:lpstr>
      <vt:lpstr>https://github.com/huggingface/transformers/blob/main/examples/pytorch/text-classification/run_glue_no_trainer.py </vt:lpstr>
      <vt:lpstr>https://github.com/huggingface/transformers/blob/main/examples/pytorch/text-classification/run_glue_no_trainer.py </vt:lpstr>
      <vt:lpstr>Running Cola on Discovery # Virtual Environment</vt:lpstr>
      <vt:lpstr>Running Cola on Discovery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112</cp:revision>
  <dcterms:created xsi:type="dcterms:W3CDTF">2023-08-31T19:51:53Z</dcterms:created>
  <dcterms:modified xsi:type="dcterms:W3CDTF">2023-10-02T22:25:37Z</dcterms:modified>
</cp:coreProperties>
</file>